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14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FDD — Financial Due Dilligence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49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442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Team: Zayaan S Byramji       22WU0101114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Sathvika Kakarapalli  22WU0101091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252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Mentor: Venkata Satya Madhav Medicherla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381"/>
            <a:ext cx="9145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Team Contributions &amp; Demo Guide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63886"/>
            <a:ext cx="393930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Individual Contributions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329339"/>
            <a:ext cx="6407944" cy="2252305"/>
          </a:xfrm>
          <a:prstGeom prst="roundRect">
            <a:avLst>
              <a:gd name="adj" fmla="val 151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2586633"/>
            <a:ext cx="3038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Development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307705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component architecture and state management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351924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 visualisation and real-time updates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396144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UI/UX design implementation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329339"/>
            <a:ext cx="6408063" cy="2252305"/>
          </a:xfrm>
          <a:prstGeom prst="roundRect">
            <a:avLst>
              <a:gd name="adj" fmla="val 151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85842" y="2586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 &amp; API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85842" y="307705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RESTful API design and implementation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85842" y="351924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Job orchestration and queue management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85842" y="396144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Authentication and authorization flows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4808458"/>
            <a:ext cx="6407944" cy="2252305"/>
          </a:xfrm>
          <a:prstGeom prst="roundRect">
            <a:avLst>
              <a:gd name="adj" fmla="val 151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51084" y="5065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ML &amp; Data Pipeline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51084" y="555617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integration and prompt engineering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51084" y="599836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 database implementation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51084" y="644056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Deterministic parser development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4808458"/>
            <a:ext cx="6408063" cy="2252305"/>
          </a:xfrm>
          <a:prstGeom prst="roundRect">
            <a:avLst>
              <a:gd name="adj" fmla="val 151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85842" y="5065752"/>
            <a:ext cx="3182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DevOps &amp; Infrastructure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85842" y="555617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CI/CD pipeline configuration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685842" y="599836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Kubernetes cluster management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685842" y="644056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Observability stack deployment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93790" y="7429295"/>
            <a:ext cx="13042821" cy="35957"/>
          </a:xfrm>
          <a:prstGeom prst="rect">
            <a:avLst/>
          </a:prstGeom>
          <a:solidFill>
            <a:srgbClr val="15213F">
              <a:alpha val="50000"/>
            </a:srgbClr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8304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Statement &amp; Business Need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603659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93790" y="3223022"/>
            <a:ext cx="351532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financial file analysis is slow, error-prone, and increasingly untenable at scale. Organizations struggle with: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4796076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Time-consuming manual data extraction processes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3790" y="5561052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Inconsistent interpretation across teams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93790" y="6326029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automated audit trails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3790" y="6746200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Delayed insights for critical decisions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42510" y="2603659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Solution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4842510" y="3223022"/>
            <a:ext cx="3515320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production-ready platform that automates KPI extraction from heterogeneous financial files, surfacing key metrics with LLM-driven narratives and intelligent alerts.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42510" y="5485686"/>
            <a:ext cx="35153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Reduced time-to-insight, lower operational risk, and comprehensive audit support.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9262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Review &amp; Competitive Advantage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2341245"/>
            <a:ext cx="3676174" cy="2952512"/>
          </a:xfrm>
          <a:prstGeom prst="roundRect">
            <a:avLst>
              <a:gd name="adj" fmla="val 103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97863" y="254531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Existing Approaches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7863" y="2986564"/>
            <a:ext cx="32680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BI tools with manual configuration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97863" y="3711416"/>
            <a:ext cx="32680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ETL frameworks requiring extensive coding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97863" y="4436269"/>
            <a:ext cx="32680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proof-of-concepts lacking production rigour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037" y="2341245"/>
            <a:ext cx="3676174" cy="2952512"/>
          </a:xfrm>
          <a:prstGeom prst="roundRect">
            <a:avLst>
              <a:gd name="adj" fmla="val 1037"/>
            </a:avLst>
          </a:prstGeom>
          <a:solidFill>
            <a:srgbClr val="E9ECF2"/>
          </a:solidFill>
          <a:ln/>
        </p:spPr>
      </p:sp>
      <p:sp>
        <p:nvSpPr>
          <p:cNvPr id="10" name="Text 7"/>
          <p:cNvSpPr/>
          <p:nvPr/>
        </p:nvSpPr>
        <p:spPr>
          <a:xfrm>
            <a:off x="4878110" y="254531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Limitations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878110" y="2986564"/>
            <a:ext cx="32680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Brittle ingestion for mixed file formats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78110" y="3711416"/>
            <a:ext cx="32680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reproducibility and auditability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78110" y="4436269"/>
            <a:ext cx="32680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Costly and opaque LLM usage patterns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93790" y="5497830"/>
            <a:ext cx="7556421" cy="1972389"/>
          </a:xfrm>
          <a:prstGeom prst="roundRect">
            <a:avLst>
              <a:gd name="adj" fmla="val 1553"/>
            </a:avLst>
          </a:prstGeom>
          <a:solidFill>
            <a:srgbClr val="E9ECF2"/>
          </a:solidFill>
          <a:ln/>
        </p:spPr>
      </p:sp>
      <p:sp>
        <p:nvSpPr>
          <p:cNvPr id="15" name="Text 12"/>
          <p:cNvSpPr/>
          <p:nvPr/>
        </p:nvSpPr>
        <p:spPr>
          <a:xfrm>
            <a:off x="997863" y="570190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Advantage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97863" y="6143149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Hybrid deterministic + LLM parsing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97863" y="6541294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Validated output with audit trails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97863" y="6939439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Cost-aware orchestration and monitoring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9612"/>
            <a:ext cx="94803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Objectives, Success Criteria &amp;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085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963597"/>
            <a:ext cx="64079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137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Objectives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628323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 accurate KPI extraction with explainable LLM narratives, production deployment with comprehensive monitoring, and enterprise-grade security controls.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28548" y="46085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4986338"/>
            <a:ext cx="64080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8548" y="5137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Defined Scope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28548" y="562832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UI, backend API, ML microservice, CI/CD pipeline.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71422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0094"/>
            <a:ext cx="747498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 &amp; Data Flow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1429583"/>
            <a:ext cx="404741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Three-Tier Production Design</a:t>
            </a:r>
            <a:endParaRPr lang="en-US" sz="2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080260"/>
            <a:ext cx="963930" cy="14191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36882" y="227302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React UI Layer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436882" y="2689860"/>
            <a:ext cx="63997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Vite-powered frontend with responsive design, real-time status updates, and intuitive report visualisation.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499366"/>
            <a:ext cx="963930" cy="14191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36882" y="369212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Node/TypeScript API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436882" y="4108966"/>
            <a:ext cx="63997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Express-based backend handling authentication, job orchestration, validation, and RESTful endpoints.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18472"/>
            <a:ext cx="963930" cy="141910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36882" y="51112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ML Microservice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436882" y="5528072"/>
            <a:ext cx="63997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 service with vector DB integration, LLM orchestration, and deterministic fallback mechanisms.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6280190" y="6554391"/>
            <a:ext cx="755642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Resilience features: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Job queue with retry logic, health probes at every layer, circuit breakers, and graceful degradation to deterministic parsing when LLM services are unavailable.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0672"/>
            <a:ext cx="5598914" cy="451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&amp; CI/CD Pipeline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7240" y="1422440"/>
            <a:ext cx="2165390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7240" y="1837373"/>
            <a:ext cx="703326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React with Vite, TypeScript, TailwindCSS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77240" y="2118836"/>
            <a:ext cx="703326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Express.js, TypeScript, Node.js runtime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777240" y="2400300"/>
            <a:ext cx="703326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 Service: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FastAPI, Python, FAISS/managed vector DB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77240" y="2681764"/>
            <a:ext cx="703326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Storage: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PostgreSQL, S3-compatible object storage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77240" y="3057049"/>
            <a:ext cx="236077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Integration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7240" y="3471982"/>
            <a:ext cx="7033260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 Actions enforces quality gates: linting, unit tests, type checking, container builds, security scanning (SAST/SCA), and automated Helm deployments.</a:t>
            </a:r>
            <a:endParaRPr lang="en-US" sz="11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0307" y="1440537"/>
            <a:ext cx="3698677" cy="3698677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77240" y="6584633"/>
            <a:ext cx="13075920" cy="15240"/>
          </a:xfrm>
          <a:prstGeom prst="roundRect">
            <a:avLst>
              <a:gd name="adj" fmla="val 142090"/>
            </a:avLst>
          </a:prstGeom>
          <a:solidFill>
            <a:srgbClr val="CFD2D8"/>
          </a:solidFill>
          <a:ln/>
        </p:spPr>
      </p:sp>
      <p:sp>
        <p:nvSpPr>
          <p:cNvPr id="12" name="Shape 9"/>
          <p:cNvSpPr/>
          <p:nvPr/>
        </p:nvSpPr>
        <p:spPr>
          <a:xfrm>
            <a:off x="3330654" y="6151602"/>
            <a:ext cx="15240" cy="433030"/>
          </a:xfrm>
          <a:prstGeom prst="roundRect">
            <a:avLst>
              <a:gd name="adj" fmla="val 142090"/>
            </a:avLst>
          </a:prstGeom>
          <a:solidFill>
            <a:srgbClr val="CFD2D8"/>
          </a:solidFill>
          <a:ln/>
        </p:spPr>
      </p:sp>
      <p:sp>
        <p:nvSpPr>
          <p:cNvPr id="13" name="Shape 10"/>
          <p:cNvSpPr/>
          <p:nvPr/>
        </p:nvSpPr>
        <p:spPr>
          <a:xfrm>
            <a:off x="3175873" y="6422231"/>
            <a:ext cx="324803" cy="3248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3230047" y="6449318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436019" y="5464016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Build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921544" y="5776198"/>
            <a:ext cx="4833461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Lint, test, type-check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5981819" y="6584633"/>
            <a:ext cx="15240" cy="433030"/>
          </a:xfrm>
          <a:prstGeom prst="roundRect">
            <a:avLst>
              <a:gd name="adj" fmla="val 142090"/>
            </a:avLst>
          </a:prstGeom>
          <a:solidFill>
            <a:srgbClr val="CFD2D8"/>
          </a:solidFill>
          <a:ln/>
        </p:spPr>
      </p:sp>
      <p:sp>
        <p:nvSpPr>
          <p:cNvPr id="18" name="Shape 15"/>
          <p:cNvSpPr/>
          <p:nvPr/>
        </p:nvSpPr>
        <p:spPr>
          <a:xfrm>
            <a:off x="5827038" y="6422231"/>
            <a:ext cx="324803" cy="3248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9" name="Text 16"/>
          <p:cNvSpPr/>
          <p:nvPr/>
        </p:nvSpPr>
        <p:spPr>
          <a:xfrm>
            <a:off x="5881211" y="6449318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5087183" y="7162086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Scan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3572708" y="7474267"/>
            <a:ext cx="483358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analysis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8633103" y="6151602"/>
            <a:ext cx="15240" cy="433030"/>
          </a:xfrm>
          <a:prstGeom prst="roundRect">
            <a:avLst>
              <a:gd name="adj" fmla="val 142090"/>
            </a:avLst>
          </a:prstGeom>
          <a:solidFill>
            <a:srgbClr val="CFD2D8"/>
          </a:solidFill>
          <a:ln/>
        </p:spPr>
      </p:sp>
      <p:sp>
        <p:nvSpPr>
          <p:cNvPr id="23" name="Shape 20"/>
          <p:cNvSpPr/>
          <p:nvPr/>
        </p:nvSpPr>
        <p:spPr>
          <a:xfrm>
            <a:off x="8478322" y="6422231"/>
            <a:ext cx="324803" cy="3248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24" name="Text 21"/>
          <p:cNvSpPr/>
          <p:nvPr/>
        </p:nvSpPr>
        <p:spPr>
          <a:xfrm>
            <a:off x="8532495" y="6449318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7738467" y="5464016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Package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6223992" y="5776198"/>
            <a:ext cx="483358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Container build</a:t>
            </a:r>
            <a:endParaRPr lang="en-US" sz="1100" dirty="0"/>
          </a:p>
        </p:txBody>
      </p:sp>
      <p:sp>
        <p:nvSpPr>
          <p:cNvPr id="27" name="Shape 24"/>
          <p:cNvSpPr/>
          <p:nvPr/>
        </p:nvSpPr>
        <p:spPr>
          <a:xfrm>
            <a:off x="11284387" y="6584633"/>
            <a:ext cx="15240" cy="433030"/>
          </a:xfrm>
          <a:prstGeom prst="roundRect">
            <a:avLst>
              <a:gd name="adj" fmla="val 142090"/>
            </a:avLst>
          </a:prstGeom>
          <a:solidFill>
            <a:srgbClr val="CFD2D8"/>
          </a:solidFill>
          <a:ln/>
        </p:spPr>
      </p:sp>
      <p:sp>
        <p:nvSpPr>
          <p:cNvPr id="28" name="Shape 25"/>
          <p:cNvSpPr/>
          <p:nvPr/>
        </p:nvSpPr>
        <p:spPr>
          <a:xfrm>
            <a:off x="11129605" y="6422231"/>
            <a:ext cx="324803" cy="3248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29" name="Text 26"/>
          <p:cNvSpPr/>
          <p:nvPr/>
        </p:nvSpPr>
        <p:spPr>
          <a:xfrm>
            <a:off x="11183779" y="6449318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10389751" y="7162086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Deploy</a:t>
            </a:r>
            <a:endParaRPr lang="en-US" sz="1400" dirty="0"/>
          </a:p>
        </p:txBody>
      </p:sp>
      <p:sp>
        <p:nvSpPr>
          <p:cNvPr id="31" name="Text 28"/>
          <p:cNvSpPr/>
          <p:nvPr/>
        </p:nvSpPr>
        <p:spPr>
          <a:xfrm>
            <a:off x="8875276" y="7474267"/>
            <a:ext cx="483358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4977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Containerisation, Orchestration &amp; Security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190" y="2346960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45643" y="246816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Container Strategy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045643" y="2909411"/>
            <a:ext cx="679096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Multi-stage Docker builds optimise image size and security. Images are signed, scanned for vulnerabilities, and pushed to a private registry with immutable tags.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4297799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45643" y="4419005"/>
            <a:ext cx="307800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Kubernetes Orchestration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045643" y="4860250"/>
            <a:ext cx="679096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Helm charts manage deployments with horizontal pod autoscaling, liveness/readiness probes, resource quotas, and network policies for zero-trust networking.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6248638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45643" y="636984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 Controls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045643" y="6811089"/>
            <a:ext cx="679096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OAuth2 authentication, mTLS between services, KMS/Secrets Manager for sensitive data, least-privilege IAM roles, and TLS encryption for all traffic.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8304"/>
            <a:ext cx="5773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Observability,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67245"/>
            <a:ext cx="7556421" cy="2577108"/>
          </a:xfrm>
          <a:prstGeom prst="roundRect">
            <a:avLst>
              <a:gd name="adj" fmla="val 1320"/>
            </a:avLst>
          </a:prstGeom>
          <a:solidFill>
            <a:srgbClr val="E9ECF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1994059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4170" y="2181106"/>
            <a:ext cx="306110" cy="3061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07004" y="2901315"/>
            <a:ext cx="3929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Comprehensive Observability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507004" y="339173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Prometheus metrics collection, Grafana dashboards for real-time monitoring, OpenTelemetry distributed tracing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6280190" y="4571167"/>
            <a:ext cx="7556421" cy="2940010"/>
          </a:xfrm>
          <a:prstGeom prst="roundRect">
            <a:avLst>
              <a:gd name="adj" fmla="val 1157"/>
            </a:avLst>
          </a:prstGeom>
          <a:solidFill>
            <a:srgbClr val="E9ECF2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04" y="4797981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4985028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07004" y="5705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Multi-Layer Testing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507004" y="6195655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 tests with Jest, integration tests for API contracts, end-to-end tests using Playwright, load testing with k6, and synthetic canary checks in production.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427827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Innovation &amp; Conclusion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3620095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Innovations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93790" y="4062293"/>
            <a:ext cx="331708" cy="331708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6" name="Text 3"/>
          <p:cNvSpPr/>
          <p:nvPr/>
        </p:nvSpPr>
        <p:spPr>
          <a:xfrm>
            <a:off x="849094" y="4089975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272897" y="4112895"/>
            <a:ext cx="244983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Hybrid Parsing Architecture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272897" y="4490680"/>
            <a:ext cx="586251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deterministic extraction with LLM intelligence for optimal accuracy and cost efficiency.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793790" y="5256967"/>
            <a:ext cx="331708" cy="331708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0" name="Text 7"/>
          <p:cNvSpPr/>
          <p:nvPr/>
        </p:nvSpPr>
        <p:spPr>
          <a:xfrm>
            <a:off x="849094" y="5284649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272897" y="5307568"/>
            <a:ext cx="263092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JSON-First LLM Orchestration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272897" y="5685353"/>
            <a:ext cx="58625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output validation ensures consistency and enables comprehensive audit trails.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793790" y="6215896"/>
            <a:ext cx="331708" cy="331708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849094" y="624357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272897" y="6266497"/>
            <a:ext cx="250376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Controls &amp; Observability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272897" y="6644283"/>
            <a:ext cx="586251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monitoring of LLM spend with configurable budgets and automatic fallback mechanisms.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7502604" y="3620095"/>
            <a:ext cx="280213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Production-Ready Delivery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7502604" y="4043839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We've built a robust, scalable pipeline that delivers reliable KPI extraction with explainable AI-driven analysis, comprehensive observability, and enterprise-grade security.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7502604" y="466272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Roadmap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7502604" y="5040511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Multi-tenancy with isolated data planes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7502604" y="5327809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streaming ingestion for continuous monitoring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7502604" y="5615107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Fine-tuning models on domain-specific corpora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7502604" y="5902404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RBAC with granular permissions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2025-11-05T17:09:29Z</dcterms:created>
  <dcterms:modified xsi:type="dcterms:W3CDTF">2025-11-05T17:09:29Z</dcterms:modified>
</cp:coreProperties>
</file>